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Open Sans" panose="020B0604020202020204" charset="0"/>
      <p:regular r:id="rId17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271742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6553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ea typeface="Calibri Light" panose="020F0302020204030204" pitchFamily="34" charset="0"/>
                <a:cs typeface="Calibri Light" panose="020F0302020204030204" pitchFamily="34" charset="0"/>
              </a:rPr>
              <a:t>Первый отечественный аппарат МРТ в России</a:t>
            </a:r>
            <a:endParaRPr lang="en-US" sz="4450" dirty="0"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80190" y="412325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Добро пожаловать на презентацию о развитии МРТ в России. Мы рассмотрим ключевые этапы создания и внедрения первого отечественного аппарата МРТ.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396395" y="5616654"/>
            <a:ext cx="130493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50"/>
              </a:lnSpc>
              <a:buNone/>
            </a:pPr>
            <a:endParaRPr lang="en-US" sz="750" dirty="0"/>
          </a:p>
        </p:txBody>
      </p:sp>
      <p:sp>
        <p:nvSpPr>
          <p:cNvPr id="7" name="Text 4"/>
          <p:cNvSpPr/>
          <p:nvPr/>
        </p:nvSpPr>
        <p:spPr>
          <a:xfrm>
            <a:off x="10607677" y="6661211"/>
            <a:ext cx="4022723" cy="8691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100"/>
              </a:lnSpc>
            </a:pPr>
            <a:r>
              <a:rPr lang="ru-RU" sz="17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Группа: 2бИТС2</a:t>
            </a:r>
          </a:p>
          <a:p>
            <a:pPr>
              <a:lnSpc>
                <a:spcPts val="3100"/>
              </a:lnSpc>
            </a:pPr>
            <a:r>
              <a:rPr lang="ru-RU" sz="17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Выполнили: </a:t>
            </a:r>
            <a:r>
              <a:rPr lang="ru-RU" sz="1700" dirty="0" err="1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Арушанян</a:t>
            </a:r>
            <a:r>
              <a:rPr lang="ru-RU" sz="17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 Д., Рогова А.</a:t>
            </a:r>
          </a:p>
          <a:p>
            <a:pPr marL="0" indent="0" algn="l">
              <a:lnSpc>
                <a:spcPts val="3100"/>
              </a:lnSpc>
              <a:buNone/>
            </a:pPr>
            <a:endParaRPr lang="en-US" sz="2200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2435781C-CA55-4533-94EC-197A6BDD0F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34156" y="7719016"/>
            <a:ext cx="2096244" cy="51058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1007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Перспективы развития отечественных МРТ</a:t>
            </a:r>
            <a:endParaRPr lang="en-US" sz="445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80190" y="4267795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Отечественные МРТ имеют огромный потенциал для дальнейшего развития. Будущие направления включают создание более доступных, компактных и функциональных аппаратов, а также внедрение новых технологий, таких как квантовая МРТ.</a:t>
            </a:r>
            <a:endParaRPr lang="en-US" sz="175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F9FBE43-D383-4528-A1A5-79F0EBEAE0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6354" y="7613927"/>
            <a:ext cx="1994046" cy="61567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04060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История разработки МРТ-технологии в СССР</a:t>
            </a:r>
            <a:endParaRPr lang="en-US" sz="445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3988594"/>
            <a:ext cx="326874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Ранние исследования</a:t>
            </a:r>
            <a:endParaRPr lang="en-US" sz="2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93790" y="456973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В 1970-х годах советские ученые начали изучение принципов магнитно-резонансной томографии.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88594"/>
            <a:ext cx="297215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Пионерские работы</a:t>
            </a:r>
            <a:endParaRPr lang="en-US" sz="2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5332928" y="4569738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Профессор Владимир Зайцев внес значительный вклад в развитие теории и практики МРТ.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88594"/>
            <a:ext cx="285714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Первые прототипы</a:t>
            </a:r>
            <a:endParaRPr lang="en-US" sz="2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9872067" y="4569738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В 1980-х годах были созданы первые экспериментальные модели МРТ-аппаратов.</a:t>
            </a:r>
            <a:endParaRPr lang="en-US" sz="1750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3282916-D493-4232-BD5C-A68FA14131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39515" y="7398774"/>
            <a:ext cx="2690885" cy="83082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736419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Создание первого российского МРТ-аппарата</a:t>
            </a:r>
            <a:endParaRPr lang="en-US" sz="445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93790" y="574929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85242" y="5834301"/>
            <a:ext cx="12727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4372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</a:t>
            </a:r>
            <a:endParaRPr lang="en-US" sz="265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1530906" y="57492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Проект "Спутник"</a:t>
            </a:r>
            <a:endParaRPr lang="en-US" sz="2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1530906" y="6239708"/>
            <a:ext cx="345924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В 1990-х годах начался проект по разработке первого отечественного МРТ-аппарата.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574929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385316" y="5834301"/>
            <a:ext cx="17347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4372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</a:t>
            </a:r>
            <a:endParaRPr lang="en-US" sz="265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5954078" y="5749290"/>
            <a:ext cx="295965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Совместные усилия</a:t>
            </a:r>
            <a:endParaRPr lang="en-US" sz="2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5954078" y="6239708"/>
            <a:ext cx="345924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Ученые из различных институтов и предприятий работали над проектом.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9640133" y="574929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812179" y="5834301"/>
            <a:ext cx="16621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4372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</a:t>
            </a:r>
            <a:endParaRPr lang="en-US" sz="265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10377249" y="5749290"/>
            <a:ext cx="334196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Успешная реализация</a:t>
            </a:r>
            <a:endParaRPr lang="en-US" sz="2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10377249" y="6239708"/>
            <a:ext cx="345924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Первый аппарат МРТ был успешно создан в начале 2000-х годов.</a:t>
            </a:r>
            <a:endParaRPr lang="en-US" sz="1750" dirty="0"/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6ED4FF18-FEB6-4097-93D3-F3FB0DB60F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53093" y="7495593"/>
            <a:ext cx="2377307" cy="73400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08346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Технические характеристики и преимущества</a:t>
            </a:r>
            <a:endParaRPr lang="en-US" sz="445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3992880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Высокое качество изображения</a:t>
            </a:r>
            <a:endParaRPr lang="en-US" sz="2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93790" y="4928354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Аппарат обеспечивал высокую четкость и детализацию изображений.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2880"/>
            <a:ext cx="38786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Современные технологии</a:t>
            </a:r>
            <a:endParaRPr lang="en-US" sz="2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5332928" y="4574024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Он был оснащен новейшими электронными компонентами и программным обеспечением.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928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Доступность</a:t>
            </a:r>
            <a:endParaRPr lang="en-US" sz="2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9872067" y="4574024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Стоимость аппарата была значительно ниже импортных аналогов.</a:t>
            </a:r>
            <a:endParaRPr lang="en-US" sz="1750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59CADD69-674B-4C2C-8F9B-EA4468FDEE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16221" y="7516877"/>
            <a:ext cx="2314179" cy="71451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72145"/>
            <a:ext cx="1130272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Роль академика Мясникова в проекте</a:t>
            </a:r>
            <a:endParaRPr lang="en-US" sz="445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8348" y="2134553"/>
            <a:ext cx="2152055" cy="166985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001333" y="2959179"/>
            <a:ext cx="106085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</a:t>
            </a:r>
            <a:endParaRPr lang="en-US" sz="2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5357217" y="2542818"/>
            <a:ext cx="320944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Научное руководство</a:t>
            </a:r>
            <a:endParaRPr lang="en-US" sz="2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5357217" y="3033236"/>
            <a:ext cx="68772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Он руководил проектом и обеспечивал научное руководство.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7077" y="3817501"/>
            <a:ext cx="8592860" cy="15240"/>
          </a:xfrm>
          <a:prstGeom prst="roundRect">
            <a:avLst>
              <a:gd name="adj" fmla="val 625116"/>
            </a:avLst>
          </a:prstGeom>
          <a:solidFill>
            <a:srgbClr val="D1C8C6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2381" y="3861078"/>
            <a:ext cx="4304109" cy="166985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82045" y="4469249"/>
            <a:ext cx="144542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</a:t>
            </a:r>
            <a:endParaRPr lang="en-US" sz="2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 6"/>
          <p:cNvSpPr/>
          <p:nvPr/>
        </p:nvSpPr>
        <p:spPr>
          <a:xfrm>
            <a:off x="6433304" y="4087892"/>
            <a:ext cx="38944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Инновационные решения</a:t>
            </a:r>
            <a:endParaRPr lang="en-US" sz="2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 7"/>
          <p:cNvSpPr/>
          <p:nvPr/>
        </p:nvSpPr>
        <p:spPr>
          <a:xfrm>
            <a:off x="6433304" y="4578310"/>
            <a:ext cx="717649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Он предложил ряд инновационных решений для улучшения аппарата.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3164" y="5544026"/>
            <a:ext cx="7516773" cy="15240"/>
          </a:xfrm>
          <a:prstGeom prst="roundRect">
            <a:avLst>
              <a:gd name="adj" fmla="val 625116"/>
            </a:avLst>
          </a:prstGeom>
          <a:solidFill>
            <a:srgbClr val="D1C8C6"/>
          </a:solidFill>
          <a:ln/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294" y="5587603"/>
            <a:ext cx="6456164" cy="1669852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85022" y="6195774"/>
            <a:ext cx="138470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</a:t>
            </a:r>
            <a:endParaRPr lang="en-US" sz="2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" name="Text 10"/>
          <p:cNvSpPr/>
          <p:nvPr/>
        </p:nvSpPr>
        <p:spPr>
          <a:xfrm>
            <a:off x="7509272" y="5995868"/>
            <a:ext cx="284988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Успешная команда</a:t>
            </a:r>
            <a:endParaRPr lang="en-US" sz="2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Text 11"/>
          <p:cNvSpPr/>
          <p:nvPr/>
        </p:nvSpPr>
        <p:spPr>
          <a:xfrm>
            <a:off x="7509272" y="6486287"/>
            <a:ext cx="60914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Он собрал команду талантливых ученых и инженеров.</a:t>
            </a:r>
            <a:endParaRPr lang="en-US" sz="1750" dirty="0"/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5761564C-081C-4B1A-AAD5-DFE6A24575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34505" y="7487344"/>
            <a:ext cx="2404024" cy="74225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78374"/>
            <a:ext cx="1109841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Испытания и внедрение первого МРТ</a:t>
            </a:r>
            <a:endParaRPr lang="en-US" sz="445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793790" y="2440781"/>
            <a:ext cx="2173724" cy="1306949"/>
          </a:xfrm>
          <a:prstGeom prst="roundRect">
            <a:avLst>
              <a:gd name="adj" fmla="val 7289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28224" y="2867501"/>
            <a:ext cx="106085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</a:t>
            </a:r>
            <a:endParaRPr lang="en-US" sz="2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3194328" y="2667595"/>
            <a:ext cx="373237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Клинические испытания</a:t>
            </a:r>
            <a:endParaRPr lang="en-US" sz="2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3194328" y="3158014"/>
            <a:ext cx="588156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Аппарат прошел успешные клинические испытания.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3080861" y="3732490"/>
            <a:ext cx="10642402" cy="15240"/>
          </a:xfrm>
          <a:prstGeom prst="roundRect">
            <a:avLst>
              <a:gd name="adj" fmla="val 625116"/>
            </a:avLst>
          </a:prstGeom>
          <a:solidFill>
            <a:srgbClr val="D1C8C6"/>
          </a:solidFill>
          <a:ln/>
        </p:spPr>
      </p:sp>
      <p:sp>
        <p:nvSpPr>
          <p:cNvPr id="8" name="Shape 6"/>
          <p:cNvSpPr/>
          <p:nvPr/>
        </p:nvSpPr>
        <p:spPr>
          <a:xfrm>
            <a:off x="793790" y="3861078"/>
            <a:ext cx="4347567" cy="1306949"/>
          </a:xfrm>
          <a:prstGeom prst="roundRect">
            <a:avLst>
              <a:gd name="adj" fmla="val 7289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1028224" y="4287798"/>
            <a:ext cx="144542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</a:t>
            </a:r>
            <a:endParaRPr lang="en-US" sz="2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5368171" y="4087892"/>
            <a:ext cx="333494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Внедрение в практику</a:t>
            </a:r>
            <a:endParaRPr lang="en-US" sz="2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5368171" y="4578310"/>
            <a:ext cx="663952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Он был внедрен в несколько медицинских центров России.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5254704" y="5152787"/>
            <a:ext cx="8468558" cy="15240"/>
          </a:xfrm>
          <a:prstGeom prst="roundRect">
            <a:avLst>
              <a:gd name="adj" fmla="val 625116"/>
            </a:avLst>
          </a:prstGeom>
          <a:solidFill>
            <a:srgbClr val="D1C8C6"/>
          </a:solidFill>
          <a:ln/>
        </p:spPr>
      </p:sp>
      <p:sp>
        <p:nvSpPr>
          <p:cNvPr id="13" name="Shape 11"/>
          <p:cNvSpPr/>
          <p:nvPr/>
        </p:nvSpPr>
        <p:spPr>
          <a:xfrm>
            <a:off x="793790" y="5281374"/>
            <a:ext cx="6521410" cy="1669852"/>
          </a:xfrm>
          <a:prstGeom prst="roundRect">
            <a:avLst>
              <a:gd name="adj" fmla="val 5705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1028224" y="5889546"/>
            <a:ext cx="138470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</a:t>
            </a:r>
            <a:endParaRPr lang="en-US" sz="2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7542014" y="5508188"/>
            <a:ext cx="367724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Положительные отзывы</a:t>
            </a:r>
            <a:endParaRPr lang="en-US" sz="2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Text 14"/>
          <p:cNvSpPr/>
          <p:nvPr/>
        </p:nvSpPr>
        <p:spPr>
          <a:xfrm>
            <a:off x="7542014" y="5998607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Врачи и пациенты дали положительные отзывы об аппарате.</a:t>
            </a:r>
            <a:endParaRPr lang="en-US" sz="1750" dirty="0"/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231AF2C4-0BF5-4A54-A72C-29FFCFEA85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01939" y="7607237"/>
            <a:ext cx="2015714" cy="62236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43268" y="780336"/>
            <a:ext cx="7830264" cy="11730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600"/>
              </a:lnSpc>
              <a:buNone/>
            </a:pPr>
            <a:r>
              <a:rPr lang="en-US" sz="3650" b="1" dirty="0">
                <a:solidFill>
                  <a:srgbClr val="44372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Влияние на развитие медицинской диагностики</a:t>
            </a:r>
            <a:endParaRPr lang="en-US" sz="365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3268" y="2234803"/>
            <a:ext cx="469225" cy="46922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43268" y="2891671"/>
            <a:ext cx="3289102" cy="2932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b="1" dirty="0">
                <a:solidFill>
                  <a:srgbClr val="44372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Диагностика заболеваний</a:t>
            </a:r>
            <a:endParaRPr lang="en-US" sz="1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6143268" y="3297436"/>
            <a:ext cx="7830264" cy="300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МРТ значительно расширила возможности диагностики заболеваний.</a:t>
            </a:r>
            <a:endParaRPr lang="en-US" sz="14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43268" y="4160639"/>
            <a:ext cx="469225" cy="46922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143268" y="4817507"/>
            <a:ext cx="2507933" cy="2932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b="1" dirty="0">
                <a:solidFill>
                  <a:srgbClr val="44372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Ранняя диагностика</a:t>
            </a:r>
            <a:endParaRPr lang="en-US" sz="1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6143268" y="5223272"/>
            <a:ext cx="7830264" cy="300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Аппарат позволил проводить раннюю диагностику многих заболеваний.</a:t>
            </a:r>
            <a:endParaRPr lang="en-US" sz="14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43268" y="6086475"/>
            <a:ext cx="469225" cy="46922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143268" y="6743343"/>
            <a:ext cx="2346246" cy="2932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b="1" dirty="0">
                <a:solidFill>
                  <a:srgbClr val="44372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Безопасность</a:t>
            </a:r>
            <a:endParaRPr lang="en-US" sz="1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6143268" y="7149108"/>
            <a:ext cx="7830264" cy="300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МРТ является более безопасным методом диагностики, чем рентген.</a:t>
            </a:r>
            <a:endParaRPr lang="en-US" sz="1450" dirty="0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E48EA9A2-123D-441E-8BD5-2F015F08170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461986" y="7543765"/>
            <a:ext cx="2168414" cy="66951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9378" y="921425"/>
            <a:ext cx="7665244" cy="13204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150"/>
              </a:lnSpc>
              <a:buNone/>
            </a:pPr>
            <a:r>
              <a:rPr lang="en-US" sz="4150" b="1" dirty="0">
                <a:solidFill>
                  <a:srgbClr val="44372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Этапы совершенствования российских МРТ</a:t>
            </a:r>
            <a:endParaRPr lang="en-US" sz="415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1044773" y="2558653"/>
            <a:ext cx="22860" cy="4749403"/>
          </a:xfrm>
          <a:prstGeom prst="roundRect">
            <a:avLst>
              <a:gd name="adj" fmla="val 388130"/>
            </a:avLst>
          </a:prstGeom>
          <a:solidFill>
            <a:srgbClr val="D1C8C6"/>
          </a:solidFill>
          <a:ln/>
        </p:spPr>
      </p:sp>
      <p:sp>
        <p:nvSpPr>
          <p:cNvPr id="5" name="Shape 2"/>
          <p:cNvSpPr/>
          <p:nvPr/>
        </p:nvSpPr>
        <p:spPr>
          <a:xfrm>
            <a:off x="1270992" y="3022521"/>
            <a:ext cx="739378" cy="22860"/>
          </a:xfrm>
          <a:prstGeom prst="roundRect">
            <a:avLst>
              <a:gd name="adj" fmla="val 388130"/>
            </a:avLst>
          </a:prstGeom>
          <a:solidFill>
            <a:srgbClr val="D1C8C6"/>
          </a:solidFill>
          <a:ln/>
        </p:spPr>
      </p:sp>
      <p:sp>
        <p:nvSpPr>
          <p:cNvPr id="6" name="Shape 3"/>
          <p:cNvSpPr/>
          <p:nvPr/>
        </p:nvSpPr>
        <p:spPr>
          <a:xfrm>
            <a:off x="818555" y="2796302"/>
            <a:ext cx="475298" cy="475298"/>
          </a:xfrm>
          <a:prstGeom prst="roundRect">
            <a:avLst>
              <a:gd name="adj" fmla="val 18668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996910" y="2875478"/>
            <a:ext cx="118586" cy="316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44372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</a:t>
            </a:r>
            <a:endParaRPr lang="en-US" sz="245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2218015" y="2769870"/>
            <a:ext cx="4860369" cy="330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44372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Улучшение качества изображения</a:t>
            </a:r>
            <a:endParaRPr lang="en-US" sz="205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2218015" y="3226594"/>
            <a:ext cx="6186607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Повышение разрешения, снижение шума и артефактов.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1270992" y="4450794"/>
            <a:ext cx="739378" cy="22860"/>
          </a:xfrm>
          <a:prstGeom prst="roundRect">
            <a:avLst>
              <a:gd name="adj" fmla="val 388130"/>
            </a:avLst>
          </a:prstGeom>
          <a:solidFill>
            <a:srgbClr val="D1C8C6"/>
          </a:solidFill>
          <a:ln/>
        </p:spPr>
      </p:sp>
      <p:sp>
        <p:nvSpPr>
          <p:cNvPr id="11" name="Shape 8"/>
          <p:cNvSpPr/>
          <p:nvPr/>
        </p:nvSpPr>
        <p:spPr>
          <a:xfrm>
            <a:off x="818555" y="4224576"/>
            <a:ext cx="475298" cy="475298"/>
          </a:xfrm>
          <a:prstGeom prst="roundRect">
            <a:avLst>
              <a:gd name="adj" fmla="val 18668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75360" y="4303752"/>
            <a:ext cx="161568" cy="316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44372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</a:t>
            </a:r>
            <a:endParaRPr lang="en-US" sz="245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2218015" y="4198144"/>
            <a:ext cx="4516398" cy="330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44372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Расширение функциональности</a:t>
            </a:r>
            <a:endParaRPr lang="en-US" sz="205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2218015" y="4654868"/>
            <a:ext cx="6186607" cy="6757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Добавление новых режимов сканирования, например, для диффузионной МРТ.</a:t>
            </a:r>
            <a:endParaRPr lang="en-US" sz="1650" dirty="0"/>
          </a:p>
        </p:txBody>
      </p:sp>
      <p:sp>
        <p:nvSpPr>
          <p:cNvPr id="15" name="Shape 12"/>
          <p:cNvSpPr/>
          <p:nvPr/>
        </p:nvSpPr>
        <p:spPr>
          <a:xfrm>
            <a:off x="1270992" y="6216968"/>
            <a:ext cx="739378" cy="22860"/>
          </a:xfrm>
          <a:prstGeom prst="roundRect">
            <a:avLst>
              <a:gd name="adj" fmla="val 388130"/>
            </a:avLst>
          </a:prstGeom>
          <a:solidFill>
            <a:srgbClr val="D1C8C6"/>
          </a:solidFill>
          <a:ln/>
        </p:spPr>
      </p:sp>
      <p:sp>
        <p:nvSpPr>
          <p:cNvPr id="16" name="Shape 13"/>
          <p:cNvSpPr/>
          <p:nvPr/>
        </p:nvSpPr>
        <p:spPr>
          <a:xfrm>
            <a:off x="818555" y="5990749"/>
            <a:ext cx="475298" cy="475298"/>
          </a:xfrm>
          <a:prstGeom prst="roundRect">
            <a:avLst>
              <a:gd name="adj" fmla="val 18668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978813" y="6069925"/>
            <a:ext cx="154781" cy="316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44372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</a:t>
            </a:r>
            <a:endParaRPr lang="en-US" sz="245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" name="Text 15"/>
          <p:cNvSpPr/>
          <p:nvPr/>
        </p:nvSpPr>
        <p:spPr>
          <a:xfrm>
            <a:off x="2218015" y="5964317"/>
            <a:ext cx="3222427" cy="330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44372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Уменьшение размеров</a:t>
            </a:r>
            <a:endParaRPr lang="en-US" sz="205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2218015" y="6421041"/>
            <a:ext cx="6186607" cy="6757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Создание компактных моделей для использования в небольших больницах.</a:t>
            </a:r>
            <a:endParaRPr lang="en-US" sz="16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09097" y="540187"/>
            <a:ext cx="7898606" cy="11120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350"/>
              </a:lnSpc>
              <a:buNone/>
            </a:pPr>
            <a:r>
              <a:rPr lang="en-US" sz="3500" b="1" dirty="0">
                <a:solidFill>
                  <a:srgbClr val="44372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Современные достижения в области МРТ</a:t>
            </a:r>
            <a:endParaRPr lang="en-US" sz="35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109097" y="2007989"/>
            <a:ext cx="7898606" cy="5870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600"/>
              </a:lnSpc>
              <a:buNone/>
            </a:pPr>
            <a:r>
              <a:rPr lang="en-US" sz="4600" b="1" dirty="0">
                <a:solidFill>
                  <a:srgbClr val="44372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3T</a:t>
            </a:r>
            <a:endParaRPr lang="en-US" sz="4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8946237" y="2817376"/>
            <a:ext cx="2224207" cy="2780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44372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Сильные магниты</a:t>
            </a:r>
            <a:endParaRPr lang="en-US" sz="175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109097" y="3202067"/>
            <a:ext cx="7898606" cy="284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4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Современные МРТ используют сильные магниты для повышения качества изображения.</a:t>
            </a:r>
            <a:endParaRPr lang="en-US" sz="1400" dirty="0"/>
          </a:p>
        </p:txBody>
      </p:sp>
      <p:sp>
        <p:nvSpPr>
          <p:cNvPr id="7" name="Text 4"/>
          <p:cNvSpPr/>
          <p:nvPr/>
        </p:nvSpPr>
        <p:spPr>
          <a:xfrm>
            <a:off x="6109097" y="4109323"/>
            <a:ext cx="7898606" cy="5870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600"/>
              </a:lnSpc>
              <a:buNone/>
            </a:pPr>
            <a:r>
              <a:rPr lang="en-US" sz="4600" b="1" dirty="0">
                <a:solidFill>
                  <a:srgbClr val="44372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AI</a:t>
            </a:r>
            <a:endParaRPr lang="en-US" sz="4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8503087" y="4918710"/>
            <a:ext cx="3110627" cy="2780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44372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Искусственный интеллект</a:t>
            </a:r>
            <a:endParaRPr lang="en-US" sz="175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6109097" y="5303401"/>
            <a:ext cx="7898606" cy="284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4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Применение AI для автоматизации анализа изображений и диагностики.</a:t>
            </a:r>
            <a:endParaRPr lang="en-US" sz="1400" dirty="0"/>
          </a:p>
        </p:txBody>
      </p:sp>
      <p:sp>
        <p:nvSpPr>
          <p:cNvPr id="10" name="Text 7"/>
          <p:cNvSpPr/>
          <p:nvPr/>
        </p:nvSpPr>
        <p:spPr>
          <a:xfrm>
            <a:off x="6109097" y="6210657"/>
            <a:ext cx="7898606" cy="5870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600"/>
              </a:lnSpc>
              <a:buNone/>
            </a:pPr>
            <a:r>
              <a:rPr lang="en-US" sz="4600" b="1" dirty="0">
                <a:solidFill>
                  <a:srgbClr val="44372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100%</a:t>
            </a:r>
            <a:endParaRPr lang="en-US" sz="4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8476417" y="7020044"/>
            <a:ext cx="3163967" cy="2780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44372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Отечественная разработка</a:t>
            </a:r>
            <a:endParaRPr lang="en-US" sz="175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6109097" y="7404735"/>
            <a:ext cx="7898606" cy="284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4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Российские производители МРТ полностью контролируют весь цикл производства.</a:t>
            </a:r>
            <a:endParaRPr lang="en-US" sz="1400" dirty="0"/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6FE8916D-17EF-4FE5-A9F3-80F24FD005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28909" y="7642504"/>
            <a:ext cx="1901491" cy="58709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411</Words>
  <Application>Microsoft Office PowerPoint</Application>
  <PresentationFormat>Произвольный</PresentationFormat>
  <Paragraphs>87</Paragraphs>
  <Slides>10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4" baseType="lpstr">
      <vt:lpstr>Calibri</vt:lpstr>
      <vt:lpstr>Open Sans</vt:lpstr>
      <vt:lpstr>Arial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Дима Пушка</cp:lastModifiedBy>
  <cp:revision>5</cp:revision>
  <dcterms:created xsi:type="dcterms:W3CDTF">2024-12-06T10:07:24Z</dcterms:created>
  <dcterms:modified xsi:type="dcterms:W3CDTF">2024-12-06T10:19:55Z</dcterms:modified>
</cp:coreProperties>
</file>